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60" r:id="rId3"/>
    <p:sldId id="261" r:id="rId4"/>
    <p:sldId id="262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9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11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063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12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734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36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3/15/2026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2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3/15/2026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501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3/15/2026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878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53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3/15/2026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0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3/15/2026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5895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cursos.automatted.com" TargetMode="Externa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39FAEAB-7AA5-A959-2EE6-E92E88DB22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37528" y="1032765"/>
            <a:ext cx="4308672" cy="1911604"/>
          </a:xfrm>
        </p:spPr>
        <p:txBody>
          <a:bodyPr anchor="b">
            <a:normAutofit/>
          </a:bodyPr>
          <a:lstStyle/>
          <a:p>
            <a:pPr algn="ctr"/>
            <a:r>
              <a:rPr lang="pt-BR" sz="5800" dirty="0"/>
              <a:t>Módulo 1 –Aula 5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D29DF1B-2AB7-A5F7-D11B-8C2A12D8D1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3960" y="5027993"/>
            <a:ext cx="4308672" cy="1172408"/>
          </a:xfrm>
        </p:spPr>
        <p:txBody>
          <a:bodyPr anchor="t">
            <a:normAutofit/>
          </a:bodyPr>
          <a:lstStyle/>
          <a:p>
            <a:r>
              <a:rPr lang="pt-BR" dirty="0"/>
              <a:t>Fundamentos da Automação - Tendências Tecnológicas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6F40E-8AAE-0C2C-3CEF-7F2097CC022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919" r="17618" b="-1"/>
          <a:stretch>
            <a:fillRect/>
          </a:stretch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m 4" descr="Ícone&#10;&#10;Descrição gerada automaticamente">
            <a:hlinkClick r:id="rId5" action="ppaction://hlinkfile"/>
            <a:extLst>
              <a:ext uri="{FF2B5EF4-FFF2-40B4-BE49-F238E27FC236}">
                <a16:creationId xmlns:a16="http://schemas.microsoft.com/office/drawing/2014/main" id="{2B850D3E-408F-686A-4B3C-6E2604D77E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238831">
            <a:off x="10260975" y="5160013"/>
            <a:ext cx="1780665" cy="1780665"/>
          </a:xfrm>
          <a:prstGeom prst="rect">
            <a:avLst/>
          </a:prstGeom>
        </p:spPr>
      </p:pic>
      <p:pic>
        <p:nvPicPr>
          <p:cNvPr id="7" name="Apresentao de Logo Automatted">
            <a:hlinkClick r:id="" action="ppaction://media"/>
            <a:extLst>
              <a:ext uri="{FF2B5EF4-FFF2-40B4-BE49-F238E27FC236}">
                <a16:creationId xmlns:a16="http://schemas.microsoft.com/office/drawing/2014/main" id="{A08D24B9-58E8-F485-EB9C-7DE87CF595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11970" y="1507960"/>
            <a:ext cx="5107232" cy="287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6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14DBC4-FE02-2238-5BFC-481434E4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68000EE-811B-7124-6410-B06395D2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5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6AB651F-5666-E732-F69C-767A41813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dirty="0"/>
              <a:t>A </a:t>
            </a:r>
            <a:r>
              <a:rPr lang="pt-BR" b="1" dirty="0"/>
              <a:t>Industrial Internet </a:t>
            </a:r>
            <a:r>
              <a:rPr lang="pt-BR" b="1" dirty="0" err="1"/>
              <a:t>of</a:t>
            </a:r>
            <a:r>
              <a:rPr lang="pt-BR" b="1" dirty="0"/>
              <a:t> </a:t>
            </a:r>
            <a:r>
              <a:rPr lang="pt-BR" b="1" dirty="0" err="1"/>
              <a:t>Things</a:t>
            </a:r>
            <a:r>
              <a:rPr lang="pt-BR" b="1" dirty="0"/>
              <a:t> (</a:t>
            </a:r>
            <a:r>
              <a:rPr lang="pt-BR" b="1" dirty="0" err="1"/>
              <a:t>IIoT</a:t>
            </a:r>
            <a:r>
              <a:rPr lang="pt-BR" b="1" dirty="0"/>
              <a:t>)</a:t>
            </a:r>
            <a:r>
              <a:rPr lang="pt-BR" dirty="0"/>
              <a:t> conecta máquinas, sensores e sistemas industriais por meio da internet e redes industriais. Isso permite coletar dados em tempo real de equipamentos e processos produtivos.</a:t>
            </a:r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D9D09313-A48D-30AA-D64C-09BEBAF45B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703269AA-F275-81AA-87C3-B7BE8DF0304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1.5 – Mercado – Tendencia tecnológica - Internet Industrial das Coisas (</a:t>
            </a:r>
            <a:r>
              <a:rPr lang="pt-BR" sz="1800" b="0" dirty="0" err="1"/>
              <a:t>IIoT</a:t>
            </a:r>
            <a:r>
              <a:rPr lang="pt-BR" sz="1800" b="0" dirty="0"/>
              <a:t>)</a:t>
            </a:r>
          </a:p>
          <a:p>
            <a:endParaRPr lang="pt-BR" sz="1800" b="0" dirty="0"/>
          </a:p>
          <a:p>
            <a:endParaRPr lang="pt-BR" sz="1800" b="0" dirty="0"/>
          </a:p>
          <a:p>
            <a:endParaRPr lang="pt-BR" sz="1800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122445E1-4F1D-38B1-CA74-F063682013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53" y="2906454"/>
            <a:ext cx="4129024" cy="2322576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EC6BDA3-F505-7621-9100-5EC2D3A52EE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251" y="4290420"/>
            <a:ext cx="5107541" cy="2322576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CD22628E-A9B5-CEE3-6BDB-0947389452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5" y="2392261"/>
            <a:ext cx="5715000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9044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F084A-47EF-D50F-5BC5-140BA84CD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620D00-4A3A-F1ED-E70A-2FA1676D89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D983039-43F8-C1CB-3237-BAA0F3D58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5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42C4380-DE9D-9694-2DB7-9629591877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      Benefícios do </a:t>
            </a:r>
            <a:r>
              <a:rPr lang="pt-BR" b="1" dirty="0" err="1"/>
              <a:t>IIoT</a:t>
            </a:r>
            <a:endParaRPr lang="pt-BR" b="1" dirty="0"/>
          </a:p>
          <a:p>
            <a:r>
              <a:rPr lang="pt-BR" dirty="0"/>
              <a:t>Monitoramento remoto de máquinas</a:t>
            </a:r>
          </a:p>
          <a:p>
            <a:r>
              <a:rPr lang="pt-BR" dirty="0"/>
              <a:t>Manutenção preditiva</a:t>
            </a:r>
          </a:p>
          <a:p>
            <a:r>
              <a:rPr lang="pt-BR" dirty="0"/>
              <a:t>Otimização da produção</a:t>
            </a:r>
          </a:p>
          <a:p>
            <a:r>
              <a:rPr lang="pt-BR" dirty="0"/>
              <a:t>Redução de paradas não planejadas</a:t>
            </a:r>
          </a:p>
          <a:p>
            <a:pPr marL="0" indent="0">
              <a:buNone/>
            </a:pPr>
            <a:r>
              <a:rPr lang="pt-BR" dirty="0"/>
              <a:t>     Com sensores inteligentes conectados à rede, as empresas conseguem </a:t>
            </a:r>
            <a:r>
              <a:rPr lang="pt-BR" b="1" dirty="0"/>
              <a:t>identificar falhas antes que elas ocorram</a:t>
            </a:r>
            <a:r>
              <a:rPr lang="pt-BR" dirty="0"/>
              <a:t>, reduzindo custos de manutenção e aumentando a eficiência operacional.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C91C887C-1A0B-C6EA-9B56-0EB2CCDBEE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46DD9FFD-83F7-9C9D-7705-E078AADAD31B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1.5 – Mercado – Tendencia tecnológica - Internet Industrial das Coisas (</a:t>
            </a:r>
            <a:r>
              <a:rPr lang="pt-BR" sz="1800" b="0" dirty="0" err="1"/>
              <a:t>IIoT</a:t>
            </a:r>
            <a:r>
              <a:rPr lang="pt-BR" sz="1800" b="0" dirty="0"/>
              <a:t>)</a:t>
            </a:r>
          </a:p>
          <a:p>
            <a:endParaRPr lang="pt-BR" sz="1800" b="0" dirty="0"/>
          </a:p>
          <a:p>
            <a:endParaRPr lang="pt-BR" sz="1800" b="0" dirty="0"/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40399505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2208E-612A-C7CD-19C1-A1883707A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1D12C1-AD99-55C7-BC7F-C3A22780E7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19" r="17618" b="-1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CA11E4C-C7B1-6E38-1C53-4E0D2967F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292610"/>
            <a:ext cx="10890929" cy="688698"/>
          </a:xfrm>
        </p:spPr>
        <p:txBody>
          <a:bodyPr>
            <a:normAutofit fontScale="90000"/>
          </a:bodyPr>
          <a:lstStyle/>
          <a:p>
            <a:r>
              <a:rPr lang="pt-BR" dirty="0"/>
              <a:t>Aula 5 – Introdução à Automação Industrial</a:t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16F6844-2F50-0C80-EEC0-9EB7C6FB7E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8970"/>
            <a:ext cx="10890928" cy="49364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b="1" dirty="0"/>
              <a:t>      Benefícios do </a:t>
            </a:r>
            <a:r>
              <a:rPr lang="pt-BR" b="1" dirty="0" err="1"/>
              <a:t>IIoT</a:t>
            </a:r>
            <a:endParaRPr lang="pt-BR" b="1" dirty="0"/>
          </a:p>
          <a:p>
            <a:r>
              <a:rPr lang="pt-BR" dirty="0"/>
              <a:t>Monitoramento remoto de máquinas</a:t>
            </a:r>
          </a:p>
          <a:p>
            <a:r>
              <a:rPr lang="pt-BR" dirty="0"/>
              <a:t>Manutenção preditiva</a:t>
            </a:r>
          </a:p>
          <a:p>
            <a:r>
              <a:rPr lang="pt-BR" dirty="0"/>
              <a:t>Otimização da produção</a:t>
            </a:r>
          </a:p>
          <a:p>
            <a:r>
              <a:rPr lang="pt-BR" dirty="0"/>
              <a:t>Redução de paradas não planejadas</a:t>
            </a:r>
          </a:p>
          <a:p>
            <a:pPr marL="0" indent="0">
              <a:buNone/>
            </a:pPr>
            <a:r>
              <a:rPr lang="pt-BR" dirty="0"/>
              <a:t>     Com sensores inteligentes conectados à rede, as empresas conseguem </a:t>
            </a:r>
            <a:r>
              <a:rPr lang="pt-BR" b="1" dirty="0"/>
              <a:t>identificar falhas antes que elas ocorram</a:t>
            </a:r>
            <a:r>
              <a:rPr lang="pt-BR" dirty="0"/>
              <a:t>, reduzindo custos de manutenção e aumentando a eficiência operacional.</a:t>
            </a:r>
          </a:p>
          <a:p>
            <a:pPr marL="0" indent="0">
              <a:buNone/>
            </a:pPr>
            <a:endParaRPr lang="pt-BR" dirty="0"/>
          </a:p>
        </p:txBody>
      </p:sp>
      <p:pic>
        <p:nvPicPr>
          <p:cNvPr id="5" name="Imagem 4" descr="Ícone&#10;&#10;Descrição gerada automaticamente">
            <a:extLst>
              <a:ext uri="{FF2B5EF4-FFF2-40B4-BE49-F238E27FC236}">
                <a16:creationId xmlns:a16="http://schemas.microsoft.com/office/drawing/2014/main" id="{BEEB7CB5-B962-8696-AFC4-8504AE215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38831">
            <a:off x="10251831" y="5160013"/>
            <a:ext cx="1780665" cy="1780665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EA79B1CE-8040-736A-4A0A-EF8EE8342A42}"/>
              </a:ext>
            </a:extLst>
          </p:cNvPr>
          <p:cNvSpPr txBox="1">
            <a:spLocks/>
          </p:cNvSpPr>
          <p:nvPr/>
        </p:nvSpPr>
        <p:spPr>
          <a:xfrm>
            <a:off x="1060109" y="1071410"/>
            <a:ext cx="10470900" cy="4674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1800" b="0" dirty="0"/>
              <a:t>1.5 – Mercado – Tendencia tecnológica - Internet Industrial das Coisas (</a:t>
            </a:r>
            <a:r>
              <a:rPr lang="pt-BR" sz="1800" b="0" dirty="0" err="1"/>
              <a:t>IIoT</a:t>
            </a:r>
            <a:r>
              <a:rPr lang="pt-BR" sz="1800" b="0" dirty="0"/>
              <a:t>)</a:t>
            </a:r>
          </a:p>
          <a:p>
            <a:endParaRPr lang="pt-BR" sz="1800" b="0" dirty="0"/>
          </a:p>
          <a:p>
            <a:endParaRPr lang="pt-BR" sz="1800" b="0" dirty="0"/>
          </a:p>
          <a:p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3390165509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7886</TotalTime>
  <Words>205</Words>
  <Application>Microsoft Office PowerPoint</Application>
  <PresentationFormat>Widescreen</PresentationFormat>
  <Paragraphs>24</Paragraphs>
  <Slides>4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7" baseType="lpstr">
      <vt:lpstr>Arial</vt:lpstr>
      <vt:lpstr>Grandview Display</vt:lpstr>
      <vt:lpstr>DashVTI</vt:lpstr>
      <vt:lpstr>Módulo 1 –Aula 5</vt:lpstr>
      <vt:lpstr>Aula 5 – Introdução à Automação Industrial </vt:lpstr>
      <vt:lpstr>Aula 5 – Introdução à Automação Industrial </vt:lpstr>
      <vt:lpstr>Aula 5 – Introdução à Automação Industrial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Edcarlos dos Santos</dc:creator>
  <cp:lastModifiedBy>Edcarlos dos Santos</cp:lastModifiedBy>
  <cp:revision>14</cp:revision>
  <dcterms:created xsi:type="dcterms:W3CDTF">2026-03-07T12:39:04Z</dcterms:created>
  <dcterms:modified xsi:type="dcterms:W3CDTF">2026-03-15T12:02:22Z</dcterms:modified>
</cp:coreProperties>
</file>